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8" r:id="rId4"/>
    <p:sldId id="279" r:id="rId5"/>
    <p:sldId id="285" r:id="rId6"/>
    <p:sldId id="277" r:id="rId7"/>
    <p:sldId id="286" r:id="rId8"/>
    <p:sldId id="287" r:id="rId9"/>
    <p:sldId id="288" r:id="rId10"/>
    <p:sldId id="283" r:id="rId11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44" autoAdjust="0"/>
    <p:restoredTop sz="94699" autoAdjust="0"/>
  </p:normalViewPr>
  <p:slideViewPr>
    <p:cSldViewPr snapToGrid="0">
      <p:cViewPr varScale="1">
        <p:scale>
          <a:sx n="115" d="100"/>
          <a:sy n="115" d="100"/>
        </p:scale>
        <p:origin x="37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6" y="5084683"/>
            <a:ext cx="7478709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425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90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</a:t>
            </a:r>
            <a:r>
              <a:rPr lang="en-US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418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196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6"/>
          </p:nvPr>
        </p:nvSpPr>
        <p:spPr>
          <a:xfrm>
            <a:off x="5098987" y="1320800"/>
            <a:ext cx="6388100" cy="4465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2259970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045CA-C761-35CC-F05B-AD18E7454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317C6-E0EA-AC9B-52EE-34D8DB338B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AC33A-1E07-02D3-152D-118ACA9B7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99FC2-43DD-42B7-A8B8-704A429B2CD9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39F5B-2EBF-CCB9-638C-203B3E0B3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B75D5-327A-31BE-FEC2-66003BE99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65D14-1BA0-40C1-95C2-9C525D6E0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07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6" y="5084683"/>
            <a:ext cx="7478709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2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27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944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8569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330120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vitae dolor </a:t>
            </a:r>
            <a:r>
              <a:rPr lang="en-US" dirty="0" err="1"/>
              <a:t>euismod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. In </a:t>
            </a:r>
            <a:r>
              <a:rPr lang="en-US" dirty="0" err="1"/>
              <a:t>ornare</a:t>
            </a:r>
            <a:r>
              <a:rPr lang="en-US" dirty="0"/>
              <a:t> convallis </a:t>
            </a:r>
            <a:r>
              <a:rPr lang="en-US" dirty="0" err="1"/>
              <a:t>velit</a:t>
            </a:r>
            <a:r>
              <a:rPr lang="en-US" dirty="0"/>
              <a:t> vitae cursus. Integer </a:t>
            </a:r>
            <a:r>
              <a:rPr lang="en-US" dirty="0" err="1"/>
              <a:t>egestas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mi </a:t>
            </a:r>
            <a:r>
              <a:rPr lang="en-US" dirty="0" err="1"/>
              <a:t>vehicula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113716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0361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080236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1" name="Slide Number Placeholder 6"/>
          <p:cNvSpPr txBox="1">
            <a:spLocks/>
          </p:cNvSpPr>
          <p:nvPr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81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037F61B-74A1-E53B-84E9-02AD51D6C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59" y="1045029"/>
            <a:ext cx="7933827" cy="4376057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4900" b="0" dirty="0">
                <a:latin typeface="+mj-lt"/>
              </a:rPr>
              <a:t>AI MODELING FOR DETECTING WATER LEAKAGE IN URBAN WATER INFRASTRUCTURE SYSTEM</a:t>
            </a:r>
            <a:br>
              <a:rPr lang="en-US" sz="6000" b="0" i="0" u="none" strike="noStrike" dirty="0">
                <a:solidFill>
                  <a:srgbClr val="000000"/>
                </a:solidFill>
                <a:effectLst/>
                <a:latin typeface="+mj-lt"/>
              </a:rPr>
            </a:br>
            <a:br>
              <a:rPr lang="en-US" dirty="0"/>
            </a:b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7FAAE17-4555-F114-11CB-294D8CE7DC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059" y="5059466"/>
            <a:ext cx="7296912" cy="1507009"/>
          </a:xfrm>
        </p:spPr>
        <p:txBody>
          <a:bodyPr anchor="b">
            <a:normAutofit/>
          </a:bodyPr>
          <a:lstStyle/>
          <a:p>
            <a:r>
              <a:rPr lang="en-US" dirty="0"/>
              <a:t>Emmanuel Abel Cobbinah</a:t>
            </a:r>
          </a:p>
          <a:p>
            <a:r>
              <a:rPr lang="en-US" dirty="0"/>
              <a:t>CIE 500 </a:t>
            </a:r>
          </a:p>
          <a:p>
            <a:r>
              <a:rPr lang="en-US" dirty="0"/>
              <a:t>SEAS EWRE</a:t>
            </a:r>
          </a:p>
        </p:txBody>
      </p:sp>
    </p:spTree>
    <p:extLst>
      <p:ext uri="{BB962C8B-B14F-4D97-AF65-F5344CB8AC3E}">
        <p14:creationId xmlns:p14="http://schemas.microsoft.com/office/powerpoint/2010/main" val="2413739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85A29-9D93-4012-3AB9-EC6E527AB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C36FDC-DDFD-2CCC-1A9D-ADB55E415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63348"/>
            <a:ext cx="10515600" cy="1657550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/>
              <a:t>THANK YOU </a:t>
            </a:r>
          </a:p>
        </p:txBody>
      </p:sp>
      <p:pic>
        <p:nvPicPr>
          <p:cNvPr id="5" name="Picture 4" descr="A logo of a question and answer&#10;&#10;Description automatically generated">
            <a:extLst>
              <a:ext uri="{FF2B5EF4-FFF2-40B4-BE49-F238E27FC236}">
                <a16:creationId xmlns:a16="http://schemas.microsoft.com/office/drawing/2014/main" id="{8263FA49-9F81-DD59-D214-CF2B7EA11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951" y="2720899"/>
            <a:ext cx="5397191" cy="378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09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C065-975D-C090-98D0-2F45F932AA9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66928" y="1104862"/>
            <a:ext cx="10515600" cy="745767"/>
          </a:xfrm>
        </p:spPr>
        <p:txBody>
          <a:bodyPr anchor="t">
            <a:normAutofit/>
          </a:bodyPr>
          <a:lstStyle/>
          <a:p>
            <a:r>
              <a:rPr lang="en-US" sz="3600" dirty="0"/>
              <a:t>Content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E489C-B21A-D46E-00A2-8F72DDD6A4A3}"/>
              </a:ext>
            </a:extLst>
          </p:cNvPr>
          <p:cNvSpPr txBox="1"/>
          <p:nvPr/>
        </p:nvSpPr>
        <p:spPr>
          <a:xfrm>
            <a:off x="665018" y="2612571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endParaRPr lang="en-US" sz="2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4ACF5E-1818-8E4F-6A0C-90EA2A89FFCA}"/>
              </a:ext>
            </a:extLst>
          </p:cNvPr>
          <p:cNvSpPr txBox="1"/>
          <p:nvPr/>
        </p:nvSpPr>
        <p:spPr>
          <a:xfrm>
            <a:off x="665018" y="1660625"/>
            <a:ext cx="10229723" cy="5547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v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v"/>
            </a:pPr>
            <a:endParaRPr lang="en-US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v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OBJECTIVES</a:t>
            </a: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v"/>
            </a:pPr>
            <a:endParaRPr lang="en-US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v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v"/>
            </a:pPr>
            <a:endParaRPr lang="en-US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v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pPr>
              <a:lnSpc>
                <a:spcPct val="200000"/>
              </a:lnSpc>
            </a:pPr>
            <a:endParaRPr lang="en-US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v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v"/>
            </a:pPr>
            <a:endParaRPr lang="en-US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299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559A4-1994-B22A-2F02-8DD00E4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8016991-128B-98E3-6B53-20363EA74083}"/>
              </a:ext>
            </a:extLst>
          </p:cNvPr>
          <p:cNvSpPr txBox="1"/>
          <p:nvPr/>
        </p:nvSpPr>
        <p:spPr>
          <a:xfrm>
            <a:off x="566928" y="2185416"/>
            <a:ext cx="10960054" cy="3848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indent="-342900" algn="just" defTabSz="914400">
              <a:spcBef>
                <a:spcPts val="1000"/>
              </a:spcBef>
              <a:buClr>
                <a:srgbClr val="005BBB"/>
              </a:buClr>
              <a:buFont typeface="Wingdings" pitchFamily="2" charset="2"/>
              <a:buChar char="v"/>
            </a:pPr>
            <a:r>
              <a:rPr lang="en-US" sz="2000" b="0" i="0" u="none" strike="noStrike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Urban water system infrastructure refers to the network of physical structures, facilities, and systems designed to manage and distribute water resources in urban areas. </a:t>
            </a:r>
          </a:p>
          <a:p>
            <a:pPr marL="342900" indent="-342900" algn="just" defTabSz="914400">
              <a:spcBef>
                <a:spcPts val="1000"/>
              </a:spcBef>
              <a:buClr>
                <a:srgbClr val="005BBB"/>
              </a:buClr>
              <a:buFont typeface="Wingdings" pitchFamily="2" charset="2"/>
              <a:buChar char="v"/>
            </a:pP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 defTabSz="914400">
              <a:spcBef>
                <a:spcPts val="1000"/>
              </a:spcBef>
              <a:buClr>
                <a:srgbClr val="005BBB"/>
              </a:buClr>
              <a:buFont typeface="Wingdings" pitchFamily="2" charset="2"/>
              <a:buChar char="v"/>
            </a:pP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Urban water infrastructure systems are critical for the sustainable management and distribution of water resources in cities. </a:t>
            </a:r>
          </a:p>
          <a:p>
            <a:pPr marL="342900" indent="-342900" algn="just" defTabSz="914400">
              <a:spcBef>
                <a:spcPts val="1000"/>
              </a:spcBef>
              <a:buClr>
                <a:srgbClr val="005BBB"/>
              </a:buClr>
              <a:buFont typeface="Wingdings" pitchFamily="2" charset="2"/>
              <a:buChar char="v"/>
            </a:pP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 defTabSz="914400">
              <a:spcBef>
                <a:spcPts val="1000"/>
              </a:spcBef>
              <a:buClr>
                <a:srgbClr val="005BBB"/>
              </a:buClr>
              <a:buFont typeface="Wingdings" pitchFamily="2" charset="2"/>
              <a:buChar char="v"/>
            </a:pP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However, these systems are often plagued by water leakage, which leads to significant economic losses, environmental damage, and reduced efficiency in water distribution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algn="just" defTabSz="914400">
              <a:spcBef>
                <a:spcPts val="1000"/>
              </a:spcBef>
              <a:buClr>
                <a:srgbClr val="005BBB"/>
              </a:buClr>
              <a:buFont typeface="Wingdings" pitchFamily="2" charset="2"/>
              <a:buChar char="v"/>
            </a:pP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 defTabSz="914400">
              <a:spcBef>
                <a:spcPts val="1000"/>
              </a:spcBef>
              <a:buClr>
                <a:srgbClr val="005BBB"/>
              </a:buClr>
              <a:buFont typeface="Wingdings" pitchFamily="2" charset="2"/>
              <a:buChar char="v"/>
            </a:pP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This project focuses on leveraging benchmark hydraulic data to optimize AI models for water leakage detection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9C1D67-597F-FA12-0947-393B5DC21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DADBC3-661C-F9D0-93FF-C1C11289D8EB}"/>
              </a:ext>
            </a:extLst>
          </p:cNvPr>
          <p:cNvSpPr txBox="1"/>
          <p:nvPr/>
        </p:nvSpPr>
        <p:spPr>
          <a:xfrm>
            <a:off x="665018" y="2612571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endParaRPr lang="en-US" sz="24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234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F060B1-CFCD-C910-361A-693414B11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F2818-0B8F-7512-3BBA-7731538B79E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0450" y="1316736"/>
            <a:ext cx="10515600" cy="868430"/>
          </a:xfrm>
        </p:spPr>
        <p:txBody>
          <a:bodyPr anchor="t">
            <a:normAutofit/>
          </a:bodyPr>
          <a:lstStyle/>
          <a:p>
            <a:r>
              <a:rPr lang="en-US" sz="3600" dirty="0"/>
              <a:t>PROJECT OBJECTIVES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E4FBDD-230F-374F-B7BF-F6540DB24C61}"/>
              </a:ext>
            </a:extLst>
          </p:cNvPr>
          <p:cNvSpPr txBox="1"/>
          <p:nvPr/>
        </p:nvSpPr>
        <p:spPr>
          <a:xfrm>
            <a:off x="665018" y="2612571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endParaRPr lang="en-US" sz="2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8F6758-1106-B256-272B-930A999346D8}"/>
              </a:ext>
            </a:extLst>
          </p:cNvPr>
          <p:cNvSpPr txBox="1"/>
          <p:nvPr/>
        </p:nvSpPr>
        <p:spPr>
          <a:xfrm>
            <a:off x="310450" y="1852676"/>
            <a:ext cx="1134496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tx2"/>
              </a:solidFill>
              <a:effectLst/>
              <a:latin typeface="+mj-lt"/>
            </a:endParaRPr>
          </a:p>
          <a:p>
            <a:pPr marL="285750" indent="-285750" algn="just">
              <a:buFont typeface="Wingdings" pitchFamily="2" charset="2"/>
              <a:buChar char="v"/>
            </a:pPr>
            <a:r>
              <a:rPr lang="en-US" sz="2400" kern="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Optimize an already existing AI model to accurately detect leaks in Urban Water Systems.</a:t>
            </a: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</a:pPr>
            <a:endParaRPr lang="en-US" sz="2400" b="0" i="0" u="none" strike="noStrike" dirty="0">
              <a:solidFill>
                <a:schemeClr val="accent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Improve and optimize</a:t>
            </a:r>
            <a:r>
              <a:rPr lang="en-US" sz="24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the traditional</a:t>
            </a: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detection method</a:t>
            </a:r>
            <a:r>
              <a:rPr lang="en-US" sz="24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endParaRPr lang="en-US" sz="24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endParaRPr lang="en-US" sz="2400" b="0" i="0" u="none" strike="noStrike" dirty="0">
              <a:solidFill>
                <a:schemeClr val="accent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Input and automate a real-time monitoring system in the model.</a:t>
            </a: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b="0" i="0" u="none" strike="noStrike" dirty="0">
              <a:solidFill>
                <a:schemeClr val="accent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05822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B8B9C5-5CB4-4320-3197-616A1C922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B65B048-504D-7772-AE8B-7D9E30BA1C26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66927" y="1652530"/>
            <a:ext cx="10515600" cy="5824035"/>
          </a:xfrm>
        </p:spPr>
        <p:txBody>
          <a:bodyPr/>
          <a:lstStyle/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and Preprocessing </a:t>
            </a: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Optimization </a:t>
            </a: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and Evaluation </a:t>
            </a: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Comparative Analysis </a:t>
            </a: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Practical Implementation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65E7CE3-192F-01AA-2D83-7CBFCDAA3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63348"/>
            <a:ext cx="10515600" cy="589182"/>
          </a:xfrm>
        </p:spPr>
        <p:txBody>
          <a:bodyPr/>
          <a:lstStyle/>
          <a:p>
            <a:r>
              <a:rPr lang="en-US" dirty="0"/>
              <a:t>PROCESS  </a:t>
            </a:r>
          </a:p>
        </p:txBody>
      </p:sp>
    </p:spTree>
    <p:extLst>
      <p:ext uri="{BB962C8B-B14F-4D97-AF65-F5344CB8AC3E}">
        <p14:creationId xmlns:p14="http://schemas.microsoft.com/office/powerpoint/2010/main" val="874083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5453C4-521E-9060-652C-0BE87A98E99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66928" y="1652530"/>
            <a:ext cx="9706625" cy="4419779"/>
          </a:xfrm>
        </p:spPr>
        <p:txBody>
          <a:bodyPr/>
          <a:lstStyle/>
          <a:p>
            <a:pPr algn="just">
              <a:lnSpc>
                <a:spcPct val="200000"/>
              </a:lnSpc>
            </a:pPr>
            <a:r>
              <a:rPr lang="en-US" sz="2000" i="1" dirty="0" err="1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Vanijjirattikhan</a:t>
            </a:r>
            <a:r>
              <a:rPr lang="en-US" sz="2000" i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R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 al</a:t>
            </a:r>
            <a:r>
              <a:rPr lang="en-US" sz="2400" i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"AI-based acoustic leak detection in water distribution systems"</a:t>
            </a:r>
            <a:endParaRPr lang="en-US" sz="2000" i="1" dirty="0">
              <a:solidFill>
                <a:schemeClr val="accent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Developed</a:t>
            </a:r>
            <a:r>
              <a:rPr lang="en-US" sz="2000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AI-powered system to detect leaks in water distribution networks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</a:p>
          <a:p>
            <a:pPr marL="342900" indent="-342900" algn="just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Collected acoustic data via a smartphone app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endParaRPr lang="en-US" sz="2000" dirty="0">
              <a:solidFill>
                <a:schemeClr val="accent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rocessed data using machine learning algorithms (Deep Neural Network (DNN), Convolutional Neural Network (CNN), and Support Vector Machine (SVM). </a:t>
            </a: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Field trials showed the system's accuracy to be above 90%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endParaRPr lang="en-US" sz="2000" i="1" dirty="0">
              <a:solidFill>
                <a:schemeClr val="accent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endParaRPr lang="en-US" sz="2400" i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6DA8C3-EF9B-D306-B083-4A955D016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63348"/>
            <a:ext cx="10515600" cy="589182"/>
          </a:xfrm>
        </p:spPr>
        <p:txBody>
          <a:bodyPr/>
          <a:lstStyle/>
          <a:p>
            <a:r>
              <a:rPr lang="en-US" dirty="0"/>
              <a:t>LITERATURE REVIEW </a:t>
            </a:r>
          </a:p>
        </p:txBody>
      </p:sp>
    </p:spTree>
    <p:extLst>
      <p:ext uri="{BB962C8B-B14F-4D97-AF65-F5344CB8AC3E}">
        <p14:creationId xmlns:p14="http://schemas.microsoft.com/office/powerpoint/2010/main" val="1161630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1B4BF-A976-607C-A04E-90767CCF0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260E41-569E-30AE-B044-BB7BE920CDDF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66928" y="1652530"/>
            <a:ext cx="9706625" cy="4726755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endParaRPr lang="en-US" sz="2000" i="1" dirty="0">
              <a:solidFill>
                <a:schemeClr val="accent1"/>
              </a:solidFill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en-US" sz="2000" i="1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Cantos, W.P.  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"</a:t>
            </a:r>
            <a:r>
              <a:rPr lang="en-US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Artificial Intelligence Application for Leak Detection and Geolocation in Water Distribution Systems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"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lnSpc>
                <a:spcPct val="100000"/>
              </a:lnSpc>
            </a:pPr>
            <a:endParaRPr lang="en-US" sz="2000" i="1" dirty="0">
              <a:solidFill>
                <a:schemeClr val="accent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</a:t>
            </a: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xplored the feasibility of using an Artificial Intelligence-based Risk Assessment Method (AI-RAM) for early leak detection in water infrastructure. </a:t>
            </a:r>
          </a:p>
          <a:p>
            <a:pPr algn="just">
              <a:lnSpc>
                <a:spcPct val="100000"/>
              </a:lnSpc>
            </a:pPr>
            <a:endParaRPr lang="en-US" sz="20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endParaRPr lang="en-US" sz="20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The AI-RAM integrates a historical, data-driven, statistical-based RAM. </a:t>
            </a:r>
          </a:p>
          <a:p>
            <a:pPr algn="just">
              <a:lnSpc>
                <a:spcPct val="100000"/>
              </a:lnSpc>
            </a:pPr>
            <a:endParaRPr lang="en-US" sz="20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The method yields real-time leak detection indicators (Likelihood, Severity, and Risk) visualized through Human Machine Interfaces (HMIs).</a:t>
            </a:r>
            <a:endParaRPr lang="en-US" sz="2000" i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0E54962-E569-8CA2-9125-A77C4FC6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63348"/>
            <a:ext cx="10515600" cy="589182"/>
          </a:xfrm>
        </p:spPr>
        <p:txBody>
          <a:bodyPr/>
          <a:lstStyle/>
          <a:p>
            <a:r>
              <a:rPr lang="en-US" dirty="0"/>
              <a:t>LITERATURE REVIEW </a:t>
            </a:r>
          </a:p>
        </p:txBody>
      </p:sp>
    </p:spTree>
    <p:extLst>
      <p:ext uri="{BB962C8B-B14F-4D97-AF65-F5344CB8AC3E}">
        <p14:creationId xmlns:p14="http://schemas.microsoft.com/office/powerpoint/2010/main" val="2690463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1BFFE7-C38F-1B05-FE8A-2F57CE80A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9AC920-F295-9E5D-15B8-794E0F6A93D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66928" y="1652530"/>
            <a:ext cx="9706625" cy="5329183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en-US" sz="2400" i="1" dirty="0" err="1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Aghashahi</a:t>
            </a:r>
            <a:r>
              <a:rPr lang="en-US" sz="2400" i="1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et al...</a:t>
            </a: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"Benchmarking dataset for leak detection and localization in water distribution systems"</a:t>
            </a: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endParaRPr lang="en-US" sz="2400" i="1" dirty="0">
              <a:solidFill>
                <a:schemeClr val="accent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Utilized a </a:t>
            </a: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publicly available dataset designed to advance research in leak detection and localization within water distribution systems (WDSs).</a:t>
            </a: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endParaRPr lang="en-US" sz="24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The data accounts for different leak types</a:t>
            </a:r>
            <a:r>
              <a:rPr lang="en-US" sz="2400" dirty="0">
                <a:solidFill>
                  <a:schemeClr val="accent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network topologies</a:t>
            </a:r>
            <a:r>
              <a:rPr lang="en-US" sz="24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background conditions.</a:t>
            </a: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Ø"/>
            </a:pPr>
            <a:endParaRPr lang="en-US" sz="24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aim was to </a:t>
            </a:r>
            <a:r>
              <a:rPr lang="en-US" sz="2400" b="0" i="0" u="none" strike="noStrike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a comprehensive labeled dataset to help researchers validate models, assess sensor feasibility, and identify key features for machine learning in WDS leak detection.</a:t>
            </a:r>
            <a:endParaRPr lang="en-US" sz="24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FEB631-6A18-153E-4000-CD1E3EA2F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63348"/>
            <a:ext cx="10515600" cy="589182"/>
          </a:xfrm>
        </p:spPr>
        <p:txBody>
          <a:bodyPr/>
          <a:lstStyle/>
          <a:p>
            <a:r>
              <a:rPr lang="en-US" dirty="0"/>
              <a:t>LITERATURE REVIEW </a:t>
            </a:r>
          </a:p>
        </p:txBody>
      </p:sp>
    </p:spTree>
    <p:extLst>
      <p:ext uri="{BB962C8B-B14F-4D97-AF65-F5344CB8AC3E}">
        <p14:creationId xmlns:p14="http://schemas.microsoft.com/office/powerpoint/2010/main" val="3216965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944D7-A293-B2E6-E1D3-C33A865C5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0731FE-E006-C75D-AC3A-31DF29ECD289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66928" y="1652530"/>
            <a:ext cx="9706625" cy="5329183"/>
          </a:xfrm>
        </p:spPr>
        <p:txBody>
          <a:bodyPr/>
          <a:lstStyle/>
          <a:p>
            <a:pPr marL="342900" indent="-342900" algn="just">
              <a:lnSpc>
                <a:spcPct val="100000"/>
              </a:lnSpc>
              <a:buFont typeface="Wingdings" pitchFamily="2" charset="2"/>
              <a:buChar char="v"/>
            </a:pPr>
            <a:r>
              <a:rPr lang="en-US" sz="1800" i="1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Vanijjirattikhan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R., </a:t>
            </a:r>
            <a:r>
              <a:rPr lang="en-US" sz="1800" i="1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Khomsay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S., </a:t>
            </a:r>
            <a:r>
              <a:rPr lang="en-US" sz="1800" i="1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Kitbutrawat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N., </a:t>
            </a:r>
            <a:r>
              <a:rPr lang="en-US" sz="1800" i="1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Khomsay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K., </a:t>
            </a:r>
            <a:r>
              <a:rPr lang="en-US" sz="1800" i="1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Supakchukul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U., </a:t>
            </a:r>
            <a:r>
              <a:rPr lang="en-US" sz="1800" i="1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Udomsuk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S., </a:t>
            </a:r>
            <a:r>
              <a:rPr lang="en-US" sz="1800" i="1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Suwatthikul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J., </a:t>
            </a:r>
            <a:r>
              <a:rPr lang="en-US" sz="1800" i="1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Oumtrakul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N., &amp; </a:t>
            </a:r>
            <a:r>
              <a:rPr lang="en-US" sz="1800" i="1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Anusart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K. (2022). AI-based acoustic leak detection in water distribution systems.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 Results in Engineering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 15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</a:rPr>
              <a:t>, 100557 </a:t>
            </a: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v"/>
            </a:pPr>
            <a:endParaRPr lang="en-US" sz="1800" i="1" dirty="0">
              <a:solidFill>
                <a:schemeClr val="accent1"/>
              </a:solidFill>
              <a:effectLst/>
              <a:latin typeface="Segoe UI" panose="020B0502040204020203" pitchFamily="34" charset="0"/>
              <a:ea typeface="Aptos" panose="020B0004020202020204" pitchFamily="34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v"/>
            </a:pP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Cantos, W. P. (2018). Artificial intelligence application for leak detection and geolocation in water distribution systems (Publication No. 10935276) [Doctoral dissertation, New York University Tandon School of Engineering]. ProQuest Dissertations Publishing. </a:t>
            </a: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v"/>
            </a:pPr>
            <a:endParaRPr lang="en-US" sz="18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v"/>
            </a:pPr>
            <a:r>
              <a:rPr lang="en-US" sz="18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Abdelmageed</a:t>
            </a:r>
            <a:r>
              <a:rPr lang="en-US" sz="1800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S., Tariq, S., Boadu, V., &amp; Zayed, T. (2022). Criteria-based critical review of artificial intelligence applications in water-leak management. 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Environmental Reviews</a:t>
            </a:r>
            <a:r>
              <a:rPr lang="en-US" sz="1800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 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30</a:t>
            </a:r>
            <a:r>
              <a:rPr lang="en-US" sz="1800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(3), 280-297. </a:t>
            </a: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v"/>
            </a:pPr>
            <a:endParaRPr lang="en-US" sz="18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v"/>
            </a:pPr>
            <a:r>
              <a:rPr lang="en-US" sz="1800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Wu, Y., Liu, S., &amp; </a:t>
            </a:r>
            <a:r>
              <a:rPr lang="en-US" sz="18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Kapelan</a:t>
            </a:r>
            <a:r>
              <a:rPr lang="en-US" sz="1800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Z. (2024). Addressing data limitations in leakage detection of water distribution systems: Data creation, data requirement reduction, and knowledge transfer. </a:t>
            </a:r>
            <a:r>
              <a:rPr lang="en-US" sz="1800" i="1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Water Research, 267</a:t>
            </a:r>
            <a:r>
              <a:rPr lang="en-US" sz="1800" dirty="0">
                <a:solidFill>
                  <a:schemeClr val="accent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122471.</a:t>
            </a:r>
            <a:endParaRPr lang="en-US" sz="18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00000"/>
              </a:lnSpc>
              <a:buFont typeface="Wingdings" pitchFamily="2" charset="2"/>
              <a:buChar char="v"/>
            </a:pPr>
            <a:endParaRPr lang="en-US" sz="24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5B309D1-D80C-354E-EEA1-BA86B14E6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63348"/>
            <a:ext cx="10515600" cy="589182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825178948"/>
      </p:ext>
    </p:extLst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School of Engineering and Applied Sciences</Template>
  <TotalTime>4891</TotalTime>
  <Words>588</Words>
  <Application>Microsoft Macintosh PowerPoint</Application>
  <PresentationFormat>Widescreen</PresentationFormat>
  <Paragraphs>68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Georgia</vt:lpstr>
      <vt:lpstr>LucidaGrande</vt:lpstr>
      <vt:lpstr>Segoe UI</vt:lpstr>
      <vt:lpstr>Times New Roman</vt:lpstr>
      <vt:lpstr>Wingdings</vt:lpstr>
      <vt:lpstr>UB Powerpoint Template</vt:lpstr>
      <vt:lpstr>AI MODELING FOR DETECTING WATER LEAKAGE IN URBAN WATER INFRASTRUCTURE SYSTEM  </vt:lpstr>
      <vt:lpstr>Content</vt:lpstr>
      <vt:lpstr>INTRODUCTION</vt:lpstr>
      <vt:lpstr>PROJECT OBJECTIVES </vt:lpstr>
      <vt:lpstr>PROCESS  </vt:lpstr>
      <vt:lpstr>LITERATURE REVIEW </vt:lpstr>
      <vt:lpstr>LITERATURE REVIEW </vt:lpstr>
      <vt:lpstr>LITERATURE REVIEW </vt:lpstr>
      <vt:lpstr>REFERENCES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MDI 507  Final Project</dc:title>
  <dc:creator>Chenyang Li</dc:creator>
  <cp:lastModifiedBy>cobbinahemmanuelabel@gmail.com</cp:lastModifiedBy>
  <cp:revision>23</cp:revision>
  <dcterms:created xsi:type="dcterms:W3CDTF">2024-04-28T20:16:49Z</dcterms:created>
  <dcterms:modified xsi:type="dcterms:W3CDTF">2025-02-20T09:37:43Z</dcterms:modified>
</cp:coreProperties>
</file>

<file path=docProps/thumbnail.jpeg>
</file>